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60" r:id="rId6"/>
    <p:sldId id="259" r:id="rId7"/>
    <p:sldId id="261" r:id="rId8"/>
    <p:sldId id="263" r:id="rId9"/>
    <p:sldId id="273" r:id="rId10"/>
    <p:sldId id="274" r:id="rId11"/>
    <p:sldId id="276" r:id="rId12"/>
    <p:sldId id="275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83" autoAdjust="0"/>
  </p:normalViewPr>
  <p:slideViewPr>
    <p:cSldViewPr snapToGrid="0">
      <p:cViewPr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5A024-465D-482B-8B2A-E3E9C8B2E765}" type="datetimeFigureOut">
              <a:rPr lang="en-AU" smtClean="0"/>
              <a:t>10/07/2023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14901-F77A-443F-894A-E89FFE042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908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14901-F77A-443F-894A-E89FFE042A0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36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9CC-34A5-43C0-BDD8-2ECB0220DF5B}" type="datetimeFigureOut">
              <a:rPr lang="en-AU" smtClean="0"/>
              <a:t>10/07/2023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DCB-07F3-417B-9F9B-000D36F76A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31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9CC-34A5-43C0-BDD8-2ECB0220DF5B}" type="datetimeFigureOut">
              <a:rPr lang="en-AU" smtClean="0"/>
              <a:t>10/07/2023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DCB-07F3-417B-9F9B-000D36F76A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3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9CC-34A5-43C0-BDD8-2ECB0220DF5B}" type="datetimeFigureOut">
              <a:rPr lang="en-AU" smtClean="0"/>
              <a:t>10/07/2023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DCB-07F3-417B-9F9B-000D36F76A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31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9CC-34A5-43C0-BDD8-2ECB0220DF5B}" type="datetimeFigureOut">
              <a:rPr lang="en-AU" smtClean="0"/>
              <a:t>10/07/2023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DCB-07F3-417B-9F9B-000D36F76A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255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9CC-34A5-43C0-BDD8-2ECB0220DF5B}" type="datetimeFigureOut">
              <a:rPr lang="en-AU" smtClean="0"/>
              <a:t>10/07/2023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DCB-07F3-417B-9F9B-000D36F76A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306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9CC-34A5-43C0-BDD8-2ECB0220DF5B}" type="datetimeFigureOut">
              <a:rPr lang="en-AU" smtClean="0"/>
              <a:t>10/07/2023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DCB-07F3-417B-9F9B-000D36F76A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943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9CC-34A5-43C0-BDD8-2ECB0220DF5B}" type="datetimeFigureOut">
              <a:rPr lang="en-AU" smtClean="0"/>
              <a:t>10/07/2023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DCB-07F3-417B-9F9B-000D36F76A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0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9CC-34A5-43C0-BDD8-2ECB0220DF5B}" type="datetimeFigureOut">
              <a:rPr lang="en-AU" smtClean="0"/>
              <a:t>10/07/2023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DCB-07F3-417B-9F9B-000D36F76A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431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9CC-34A5-43C0-BDD8-2ECB0220DF5B}" type="datetimeFigureOut">
              <a:rPr lang="en-AU" smtClean="0"/>
              <a:t>10/07/2023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DCB-07F3-417B-9F9B-000D36F76A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2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9CC-34A5-43C0-BDD8-2ECB0220DF5B}" type="datetimeFigureOut">
              <a:rPr lang="en-AU" smtClean="0"/>
              <a:t>10/07/2023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DCB-07F3-417B-9F9B-000D36F76A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9CC-34A5-43C0-BDD8-2ECB0220DF5B}" type="datetimeFigureOut">
              <a:rPr lang="en-AU" smtClean="0"/>
              <a:t>10/07/2023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DBDCB-07F3-417B-9F9B-000D36F76A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52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F49CC-34A5-43C0-BDD8-2ECB0220DF5B}" type="datetimeFigureOut">
              <a:rPr lang="en-AU" smtClean="0"/>
              <a:t>10/07/2023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DBDCB-07F3-417B-9F9B-000D36F76A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2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ocutif0cQ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98EA9-412B-4B17-824C-C1B3DA916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Continental Drift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84502-2CF2-43B1-BEBD-38C3A12FC5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Week 1 Lesson 2</a:t>
            </a:r>
          </a:p>
        </p:txBody>
      </p:sp>
    </p:spTree>
    <p:extLst>
      <p:ext uri="{BB962C8B-B14F-4D97-AF65-F5344CB8AC3E}">
        <p14:creationId xmlns:p14="http://schemas.microsoft.com/office/powerpoint/2010/main" val="427299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6536-47BB-4191-BA66-9782004B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>
                <a:solidFill>
                  <a:schemeClr val="bg1"/>
                </a:solidFill>
              </a:rPr>
              <a:t>4. Rock Clues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5358A-0801-4F00-BB10-403E294B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2"/>
            <a:ext cx="4636169" cy="216969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Rock and rock structures on different continents are the </a:t>
            </a:r>
            <a:r>
              <a:rPr lang="en-AU" u="sng" dirty="0">
                <a:solidFill>
                  <a:schemeClr val="bg1"/>
                </a:solidFill>
              </a:rPr>
              <a:t>same</a:t>
            </a:r>
            <a:r>
              <a:rPr lang="en-AU" dirty="0">
                <a:solidFill>
                  <a:schemeClr val="bg1"/>
                </a:solidFill>
              </a:rPr>
              <a:t> where the land was </a:t>
            </a:r>
            <a:r>
              <a:rPr lang="en-AU" b="1" dirty="0">
                <a:solidFill>
                  <a:schemeClr val="bg1"/>
                </a:solidFill>
              </a:rPr>
              <a:t>once joined</a:t>
            </a:r>
            <a:r>
              <a:rPr lang="en-A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456C3-90C7-4583-8815-40D3D532D5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590" y="112188"/>
            <a:ext cx="3304879" cy="3804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42537-6BB2-48C7-BB9A-A7B4D5890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453" y="1907175"/>
            <a:ext cx="3133725" cy="47625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4BC149-C800-40FA-AA71-432640155ED9}"/>
              </a:ext>
            </a:extLst>
          </p:cNvPr>
          <p:cNvSpPr txBox="1">
            <a:spLocks/>
          </p:cNvSpPr>
          <p:nvPr/>
        </p:nvSpPr>
        <p:spPr>
          <a:xfrm>
            <a:off x="609599" y="3952460"/>
            <a:ext cx="8325854" cy="3346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AU" sz="2400" dirty="0">
                <a:solidFill>
                  <a:schemeClr val="bg1"/>
                </a:solidFill>
              </a:rPr>
              <a:t>Rock Example: North America and Europe</a:t>
            </a:r>
          </a:p>
          <a:p>
            <a:r>
              <a:rPr lang="en-AU" sz="2400" dirty="0">
                <a:solidFill>
                  <a:schemeClr val="bg1"/>
                </a:solidFill>
              </a:rPr>
              <a:t>Appalachian Mountains in Eastern US once joined Europe</a:t>
            </a:r>
          </a:p>
          <a:p>
            <a:pPr marL="0" indent="0">
              <a:buFont typeface="Arial" pitchFamily="34" charset="0"/>
              <a:buNone/>
            </a:pPr>
            <a:r>
              <a:rPr lang="en-AU" sz="2400" dirty="0">
                <a:solidFill>
                  <a:schemeClr val="bg1"/>
                </a:solidFill>
              </a:rPr>
              <a:t>Rock Example: Coal Fields</a:t>
            </a:r>
          </a:p>
          <a:p>
            <a:r>
              <a:rPr lang="en-AU" sz="2400" dirty="0">
                <a:solidFill>
                  <a:schemeClr val="bg1"/>
                </a:solidFill>
              </a:rPr>
              <a:t>Coal fields in North America and Europe match up.</a:t>
            </a:r>
          </a:p>
        </p:txBody>
      </p:sp>
    </p:spTree>
    <p:extLst>
      <p:ext uri="{BB962C8B-B14F-4D97-AF65-F5344CB8AC3E}">
        <p14:creationId xmlns:p14="http://schemas.microsoft.com/office/powerpoint/2010/main" val="99453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1BCD-17F6-4A8B-86A4-70720AE1D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Accurate?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7C077-74F0-43C6-A60C-DFAA9D21E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95584"/>
            <a:ext cx="9769642" cy="1143000"/>
          </a:xfrm>
        </p:spPr>
        <p:txBody>
          <a:bodyPr>
            <a:normAutofit/>
          </a:bodyPr>
          <a:lstStyle/>
          <a:p>
            <a:r>
              <a:rPr lang="en-AU" dirty="0">
                <a:hlinkClick r:id="rId2"/>
              </a:rPr>
              <a:t>https://www.youtube.com/watch?v=zocutif0cQY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94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87C3-86C6-4850-80ED-51E982FA3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Alfred Wegener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657B8-7844-4BF7-BADF-C35589BF8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443" y="1631852"/>
            <a:ext cx="7333957" cy="4292649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In 1912, a German scientist called </a:t>
            </a:r>
            <a:r>
              <a:rPr lang="en-AU" b="1" dirty="0">
                <a:solidFill>
                  <a:schemeClr val="bg1"/>
                </a:solidFill>
              </a:rPr>
              <a:t>Alfred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b="1" dirty="0">
                <a:solidFill>
                  <a:schemeClr val="bg1"/>
                </a:solidFill>
              </a:rPr>
              <a:t>Wegener</a:t>
            </a:r>
            <a:r>
              <a:rPr lang="en-AU" dirty="0">
                <a:solidFill>
                  <a:schemeClr val="bg1"/>
                </a:solidFill>
              </a:rPr>
              <a:t> challenged the belief that the Earth's crust was static and unchanging. </a:t>
            </a:r>
          </a:p>
          <a:p>
            <a:r>
              <a:rPr lang="en-AU" dirty="0">
                <a:solidFill>
                  <a:schemeClr val="bg1"/>
                </a:solidFill>
              </a:rPr>
              <a:t>He believed the continents of the world has previously been all joined in a “supercontinent” called </a:t>
            </a:r>
            <a:r>
              <a:rPr lang="en-AU" b="1" dirty="0">
                <a:solidFill>
                  <a:schemeClr val="bg1"/>
                </a:solidFill>
              </a:rPr>
              <a:t>PANGEA</a:t>
            </a:r>
          </a:p>
          <a:p>
            <a:r>
              <a:rPr lang="en-AU" dirty="0">
                <a:solidFill>
                  <a:schemeClr val="bg1"/>
                </a:solidFill>
              </a:rPr>
              <a:t>Wegener introduced the “</a:t>
            </a:r>
            <a:r>
              <a:rPr lang="en-AU" b="1" dirty="0">
                <a:solidFill>
                  <a:schemeClr val="bg1"/>
                </a:solidFill>
              </a:rPr>
              <a:t>Continental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b="1" dirty="0">
                <a:solidFill>
                  <a:schemeClr val="bg1"/>
                </a:solidFill>
              </a:rPr>
              <a:t>Drift</a:t>
            </a:r>
            <a:r>
              <a:rPr lang="en-AU" dirty="0">
                <a:solidFill>
                  <a:schemeClr val="bg1"/>
                </a:solidFill>
              </a:rPr>
              <a:t> Theory”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213B5A-E1CD-4ED8-BED9-67F8A44D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67" y="1512595"/>
            <a:ext cx="3701536" cy="35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5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C4104-022D-41B8-859E-F1EE4D4F00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385" y="443059"/>
            <a:ext cx="7116956" cy="4003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DA1843-39F2-4395-8467-02A97919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dirty="0">
                <a:solidFill>
                  <a:schemeClr val="bg1"/>
                </a:solidFill>
              </a:rPr>
              <a:t>Pangea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0ED49-F244-4821-88A2-247D0C5A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76" y="4632996"/>
            <a:ext cx="11432344" cy="1303062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Slow changes on the Earth's surface don't just move entire continents, they create huge mountain range!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831846-2353-4D68-8228-112261952823}"/>
              </a:ext>
            </a:extLst>
          </p:cNvPr>
          <p:cNvSpPr txBox="1">
            <a:spLocks/>
          </p:cNvSpPr>
          <p:nvPr/>
        </p:nvSpPr>
        <p:spPr>
          <a:xfrm>
            <a:off x="0" y="1417638"/>
            <a:ext cx="4756176" cy="2723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bg1"/>
                </a:solidFill>
              </a:rPr>
              <a:t>280 million years ago the continents formed a single large landmass. This </a:t>
            </a:r>
            <a:r>
              <a:rPr lang="en-AU" b="1" dirty="0">
                <a:solidFill>
                  <a:schemeClr val="bg1"/>
                </a:solidFill>
              </a:rPr>
              <a:t>supercontinent </a:t>
            </a:r>
            <a:r>
              <a:rPr lang="en-AU" dirty="0">
                <a:solidFill>
                  <a:schemeClr val="bg1"/>
                </a:solidFill>
              </a:rPr>
              <a:t>is known as Pangaea.</a:t>
            </a:r>
          </a:p>
        </p:txBody>
      </p:sp>
    </p:spTree>
    <p:extLst>
      <p:ext uri="{BB962C8B-B14F-4D97-AF65-F5344CB8AC3E}">
        <p14:creationId xmlns:p14="http://schemas.microsoft.com/office/powerpoint/2010/main" val="426877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C4620-4091-4078-B1FD-2F3C4AAC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Continental Drift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032C4-21C6-4D93-B54F-D4E9FADA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718034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Pangaea broke up into several smaller continents. Over millions of years, the continents slowly drifted into their present day positions – and they're still on the move.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9160AA-8114-486C-924B-1B7DFFAF3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327" y="3429000"/>
            <a:ext cx="4253354" cy="3093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A23A67-838C-4C20-B1D2-B7FD64A67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085" y="3137115"/>
            <a:ext cx="2439923" cy="33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5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4B05-A256-4361-A04C-B24B8D08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Wegener’s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5F1B7-C080-4FF8-AC8E-8DE47EB2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8069"/>
            <a:ext cx="5486400" cy="264186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Continental Jigsaw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Fossils matching across seas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Rock type and 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</a:rPr>
              <a:t>Ancient Climate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E6436C-ACEC-4FBD-B233-2345B2D932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341" y="1600201"/>
            <a:ext cx="5137059" cy="42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8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67B2-5065-4A6F-A3D0-5908C108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>
                <a:solidFill>
                  <a:schemeClr val="bg1"/>
                </a:solidFill>
              </a:rPr>
              <a:t>1. Continental Jigsaw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97AC4-E9B0-45B2-A495-4B25D3CD8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482" y="1784686"/>
            <a:ext cx="4513785" cy="45259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The continents fit together like puzzle pieces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Example:</a:t>
            </a:r>
          </a:p>
          <a:p>
            <a:r>
              <a:rPr lang="en-AU" dirty="0">
                <a:solidFill>
                  <a:schemeClr val="bg1"/>
                </a:solidFill>
              </a:rPr>
              <a:t>The east coast of South America and west coast of Africa match</a:t>
            </a:r>
          </a:p>
        </p:txBody>
      </p:sp>
      <p:pic>
        <p:nvPicPr>
          <p:cNvPr id="5" name="Picture 3" descr="Plate Tectonics">
            <a:extLst>
              <a:ext uri="{FF2B5EF4-FFF2-40B4-BE49-F238E27FC236}">
                <a16:creationId xmlns:a16="http://schemas.microsoft.com/office/drawing/2014/main" id="{626F4CA4-4B81-48E4-A80D-4A285FF5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13" y="1784686"/>
            <a:ext cx="3081338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23-continental-drift1">
            <a:extLst>
              <a:ext uri="{FF2B5EF4-FFF2-40B4-BE49-F238E27FC236}">
                <a16:creationId xmlns:a16="http://schemas.microsoft.com/office/drawing/2014/main" id="{738DE3D6-E7B4-4B83-91E4-60B4AAF4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0785" y="1687516"/>
            <a:ext cx="3805902" cy="380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53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9401-C7AB-4F0B-B8ED-E6961FAC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>
                <a:solidFill>
                  <a:schemeClr val="bg1"/>
                </a:solidFill>
              </a:rPr>
              <a:t>2. Fossil Clues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DF9E4-219A-4CA9-84AB-EB0150F92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5486400" cy="42672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Identical animal and plant fossils were found on separate continents.</a:t>
            </a:r>
          </a:p>
          <a:p>
            <a:pPr marL="0" indent="0">
              <a:buNone/>
            </a:pPr>
            <a:r>
              <a:rPr lang="en-AU" sz="2400" dirty="0">
                <a:solidFill>
                  <a:schemeClr val="bg1"/>
                </a:solidFill>
              </a:rPr>
              <a:t>Animal Example: Mesosaurus</a:t>
            </a:r>
          </a:p>
          <a:p>
            <a:r>
              <a:rPr lang="en-AU" sz="2400" dirty="0">
                <a:solidFill>
                  <a:schemeClr val="bg1"/>
                </a:solidFill>
              </a:rPr>
              <a:t>An extinct reptile fossil was found on South America and Africa</a:t>
            </a:r>
          </a:p>
          <a:p>
            <a:pPr marL="0" indent="0">
              <a:buNone/>
            </a:pPr>
            <a:r>
              <a:rPr lang="en-AU" sz="2400" dirty="0">
                <a:solidFill>
                  <a:schemeClr val="bg1"/>
                </a:solidFill>
              </a:rPr>
              <a:t>Plant Example: Glossopteris</a:t>
            </a:r>
          </a:p>
          <a:p>
            <a:r>
              <a:rPr lang="en-AU" sz="2400" dirty="0">
                <a:solidFill>
                  <a:schemeClr val="bg1"/>
                </a:solidFill>
              </a:rPr>
              <a:t>Same plant found on Africa, India, South America, and Antarctica.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28264-CDB5-4E0F-BA7E-BEA72802A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274638"/>
            <a:ext cx="5524500" cy="426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004C4-3DEF-439B-8253-82A20A3E10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708" y="4724402"/>
            <a:ext cx="2968484" cy="213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3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C70817-99E4-4D16-8ED5-676D3168E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408" y="0"/>
            <a:ext cx="9633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9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2D64-3AD5-45EE-A9A0-26F07733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>
                <a:solidFill>
                  <a:schemeClr val="bg1"/>
                </a:solidFill>
              </a:rPr>
              <a:t>3. Climate Clues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E31D7-F7D6-4B93-9D91-738F3390A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Wegener noticed evidence of major climate changes</a:t>
            </a:r>
          </a:p>
          <a:p>
            <a:pPr marL="0" indent="0">
              <a:buNone/>
            </a:pPr>
            <a:r>
              <a:rPr lang="en-AU" sz="2400" dirty="0">
                <a:solidFill>
                  <a:schemeClr val="bg1"/>
                </a:solidFill>
              </a:rPr>
              <a:t>Example 1: Tropical plants in Arctic areas</a:t>
            </a:r>
          </a:p>
          <a:p>
            <a:r>
              <a:rPr lang="en-AU" sz="2400" dirty="0">
                <a:solidFill>
                  <a:schemeClr val="bg1"/>
                </a:solidFill>
              </a:rPr>
              <a:t>Warm weather plant fossils were found in the Arctic.</a:t>
            </a:r>
          </a:p>
          <a:p>
            <a:pPr marL="0" indent="0">
              <a:buNone/>
            </a:pPr>
            <a:r>
              <a:rPr lang="en-AU" sz="2400" dirty="0">
                <a:solidFill>
                  <a:schemeClr val="bg1"/>
                </a:solidFill>
              </a:rPr>
              <a:t>Example 2: Glacier scratches found on land in tropical areas</a:t>
            </a:r>
          </a:p>
          <a:p>
            <a:r>
              <a:rPr lang="en-AU" sz="2400" dirty="0">
                <a:solidFill>
                  <a:schemeClr val="bg1"/>
                </a:solidFill>
              </a:rPr>
              <a:t>Glacier evidence is found in areas where there are no glaciers.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7F7FF-F3B5-4DE5-BA32-8E0D1CF012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760" y="687888"/>
            <a:ext cx="5481481" cy="58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908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AFCAF7"/>
      </a:accent1>
      <a:accent2>
        <a:srgbClr val="ADF23C"/>
      </a:accent2>
      <a:accent3>
        <a:srgbClr val="CE793A"/>
      </a:accent3>
      <a:accent4>
        <a:srgbClr val="E9C4A5"/>
      </a:accent4>
      <a:accent5>
        <a:srgbClr val="AFCAF7"/>
      </a:accent5>
      <a:accent6>
        <a:srgbClr val="ADF23C"/>
      </a:accent6>
      <a:hlink>
        <a:srgbClr val="CE793A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9ec455-95ee-41a7-9221-20b4d8a4ace6">
      <Terms xmlns="http://schemas.microsoft.com/office/infopath/2007/PartnerControls"/>
    </lcf76f155ced4ddcb4097134ff3c332f>
    <TaxCatchAll xmlns="3dfc3727-4120-4b9d-bed7-46e7d7214b6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49439EC94700409E408A5B6F990243" ma:contentTypeVersion="15" ma:contentTypeDescription="Create a new document." ma:contentTypeScope="" ma:versionID="bbeec43803ce057db510b555af20da71">
  <xsd:schema xmlns:xsd="http://www.w3.org/2001/XMLSchema" xmlns:xs="http://www.w3.org/2001/XMLSchema" xmlns:p="http://schemas.microsoft.com/office/2006/metadata/properties" xmlns:ns2="ae9ec455-95ee-41a7-9221-20b4d8a4ace6" xmlns:ns3="3dfc3727-4120-4b9d-bed7-46e7d7214b61" targetNamespace="http://schemas.microsoft.com/office/2006/metadata/properties" ma:root="true" ma:fieldsID="471e3245701d2da005d6cdd16e19fbbe" ns2:_="" ns3:_="">
    <xsd:import namespace="ae9ec455-95ee-41a7-9221-20b4d8a4ace6"/>
    <xsd:import namespace="3dfc3727-4120-4b9d-bed7-46e7d7214b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ec455-95ee-41a7-9221-20b4d8a4a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3d397c-480d-4149-95e5-be7ffaca68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c3727-4120-4b9d-bed7-46e7d7214b6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8378c9f-6fd6-48b4-947a-2dc44c42869f}" ma:internalName="TaxCatchAll" ma:showField="CatchAllData" ma:web="3dfc3727-4120-4b9d-bed7-46e7d7214b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2EB126-B439-4064-8A5C-86561EF6F5E4}">
  <ds:schemaRefs>
    <ds:schemaRef ds:uri="http://schemas.microsoft.com/office/2006/metadata/properties"/>
    <ds:schemaRef ds:uri="http://schemas.microsoft.com/office/infopath/2007/PartnerControls"/>
    <ds:schemaRef ds:uri="ae9ec455-95ee-41a7-9221-20b4d8a4ace6"/>
    <ds:schemaRef ds:uri="3dfc3727-4120-4b9d-bed7-46e7d7214b61"/>
  </ds:schemaRefs>
</ds:datastoreItem>
</file>

<file path=customXml/itemProps2.xml><?xml version="1.0" encoding="utf-8"?>
<ds:datastoreItem xmlns:ds="http://schemas.openxmlformats.org/officeDocument/2006/customXml" ds:itemID="{079F7D95-D1B4-416A-A525-9C96ADCA6F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EA61D2-FDF8-44E9-908F-BE764F67F6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9ec455-95ee-41a7-9221-20b4d8a4ace6"/>
    <ds:schemaRef ds:uri="3dfc3727-4120-4b9d-bed7-46e7d7214b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161</TotalTime>
  <Words>334</Words>
  <Application>Microsoft Office PowerPoint</Application>
  <PresentationFormat>Widescreen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1_Office Theme</vt:lpstr>
      <vt:lpstr>Continental Drift Theory</vt:lpstr>
      <vt:lpstr>Alfred Wegener</vt:lpstr>
      <vt:lpstr>Pangea</vt:lpstr>
      <vt:lpstr>Continental Drift Theory</vt:lpstr>
      <vt:lpstr>Wegener’s Evidence</vt:lpstr>
      <vt:lpstr>1. Continental Jigsaw</vt:lpstr>
      <vt:lpstr>2. Fossil Clues</vt:lpstr>
      <vt:lpstr>PowerPoint Presentation</vt:lpstr>
      <vt:lpstr>3. Climate Clues </vt:lpstr>
      <vt:lpstr>4. Rock Clues</vt:lpstr>
      <vt:lpstr>Accurate?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Weagner’s Theory of Continental Drift</dc:title>
  <dc:creator>BRAUN, Kieran (kbrau31)</dc:creator>
  <cp:lastModifiedBy>TURNER, Gary (gturn44)</cp:lastModifiedBy>
  <cp:revision>19</cp:revision>
  <dcterms:created xsi:type="dcterms:W3CDTF">2023-05-13T04:29:41Z</dcterms:created>
  <dcterms:modified xsi:type="dcterms:W3CDTF">2023-07-10T04:08:40Z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0x0101007E49439EC94700409E408A5B6F990243</vt:lpwstr>
  </property>
</Properties>
</file>